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62"/>
  </p:notesMasterIdLst>
  <p:sldIdLst>
    <p:sldId id="258" r:id="rId2"/>
    <p:sldId id="277" r:id="rId3"/>
    <p:sldId id="345" r:id="rId4"/>
    <p:sldId id="261" r:id="rId5"/>
    <p:sldId id="262" r:id="rId6"/>
    <p:sldId id="288" r:id="rId7"/>
    <p:sldId id="350" r:id="rId8"/>
    <p:sldId id="364" r:id="rId9"/>
    <p:sldId id="413" r:id="rId10"/>
    <p:sldId id="365" r:id="rId11"/>
    <p:sldId id="366" r:id="rId12"/>
    <p:sldId id="367" r:id="rId13"/>
    <p:sldId id="414" r:id="rId14"/>
    <p:sldId id="371" r:id="rId15"/>
    <p:sldId id="372" r:id="rId16"/>
    <p:sldId id="346" r:id="rId17"/>
    <p:sldId id="263" r:id="rId18"/>
    <p:sldId id="264" r:id="rId19"/>
    <p:sldId id="265" r:id="rId20"/>
    <p:sldId id="266" r:id="rId21"/>
    <p:sldId id="373" r:id="rId22"/>
    <p:sldId id="272" r:id="rId23"/>
    <p:sldId id="296" r:id="rId24"/>
    <p:sldId id="298" r:id="rId25"/>
    <p:sldId id="354" r:id="rId26"/>
    <p:sldId id="355" r:id="rId27"/>
    <p:sldId id="415" r:id="rId28"/>
    <p:sldId id="377" r:id="rId29"/>
    <p:sldId id="379" r:id="rId30"/>
    <p:sldId id="378" r:id="rId31"/>
    <p:sldId id="374" r:id="rId32"/>
    <p:sldId id="380" r:id="rId33"/>
    <p:sldId id="382" r:id="rId34"/>
    <p:sldId id="344" r:id="rId35"/>
    <p:sldId id="347" r:id="rId36"/>
    <p:sldId id="326" r:id="rId37"/>
    <p:sldId id="417" r:id="rId38"/>
    <p:sldId id="329" r:id="rId39"/>
    <p:sldId id="336" r:id="rId40"/>
    <p:sldId id="327" r:id="rId41"/>
    <p:sldId id="418" r:id="rId42"/>
    <p:sldId id="383" r:id="rId43"/>
    <p:sldId id="419" r:id="rId44"/>
    <p:sldId id="338" r:id="rId45"/>
    <p:sldId id="328" r:id="rId46"/>
    <p:sldId id="420" r:id="rId47"/>
    <p:sldId id="416" r:id="rId48"/>
    <p:sldId id="421" r:id="rId49"/>
    <p:sldId id="348" r:id="rId50"/>
    <p:sldId id="392" r:id="rId51"/>
    <p:sldId id="394" r:id="rId52"/>
    <p:sldId id="376" r:id="rId53"/>
    <p:sldId id="395" r:id="rId54"/>
    <p:sldId id="396" r:id="rId55"/>
    <p:sldId id="391" r:id="rId56"/>
    <p:sldId id="405" r:id="rId57"/>
    <p:sldId id="393" r:id="rId58"/>
    <p:sldId id="397" r:id="rId59"/>
    <p:sldId id="404" r:id="rId60"/>
    <p:sldId id="3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82" autoAdjust="0"/>
    <p:restoredTop sz="95492" autoAdjust="0"/>
  </p:normalViewPr>
  <p:slideViewPr>
    <p:cSldViewPr snapToGrid="0">
      <p:cViewPr varScale="1">
        <p:scale>
          <a:sx n="84" d="100"/>
          <a:sy n="84"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02/07/2021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02/07/2021</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02/07/2021</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 </a:t>
            </a:r>
            <a:r>
              <a:rPr lang="en-GB" sz="2400" dirty="0" err="1"/>
              <a:t>Katriona</a:t>
            </a:r>
            <a:r>
              <a:rPr lang="en-GB" sz="2400" dirty="0"/>
              <a:t> Shea</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2724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57859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17880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2381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4703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1202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solidFill>
                  <a:schemeClr val="tx1">
                    <a:alpha val="30000"/>
                  </a:schemeClr>
                </a:solidFill>
              </a:rPr>
              <a:t>Precipitation</a:t>
            </a:r>
          </a:p>
          <a:p>
            <a:pPr marL="285750" indent="-285750">
              <a:buFont typeface="Arial" panose="020B0604020202020204" pitchFamily="34" charset="0"/>
              <a:buChar char="•"/>
            </a:pPr>
            <a:r>
              <a:rPr lang="en-GB" dirty="0">
                <a:solidFill>
                  <a:schemeClr val="tx1">
                    <a:alpha val="30000"/>
                  </a:schemeClr>
                </a:solidFill>
              </a:rPr>
              <a:t>Wind speeds</a:t>
            </a:r>
          </a:p>
          <a:p>
            <a:pPr marL="285750" indent="-285750">
              <a:buFont typeface="Arial" panose="020B0604020202020204" pitchFamily="34" charset="0"/>
              <a:buChar char="•"/>
            </a:pPr>
            <a:r>
              <a:rPr lang="en-GB" dirty="0">
                <a:solidFill>
                  <a:schemeClr val="tx1">
                    <a:alpha val="30000"/>
                  </a:schemeClr>
                </a:solidFill>
              </a:rPr>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51007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1200329"/>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3139321"/>
          </a:xfrm>
          <a:prstGeom prst="rect">
            <a:avLst/>
          </a:prstGeom>
          <a:noFill/>
        </p:spPr>
        <p:txBody>
          <a:bodyPr wrap="square" rtlCol="0">
            <a:spAutoFit/>
          </a:bodyPr>
          <a:lstStyle/>
          <a:p>
            <a:r>
              <a:rPr lang="en-GB" i="1" dirty="0"/>
              <a:t>Use empirical data and mechanistic models to predict how increases in temperature will alter seed release heights, and thus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Tree>
    <p:extLst>
      <p:ext uri="{BB962C8B-B14F-4D97-AF65-F5344CB8AC3E}">
        <p14:creationId xmlns:p14="http://schemas.microsoft.com/office/powerpoint/2010/main" val="396611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Tree>
    <p:extLst>
      <p:ext uri="{BB962C8B-B14F-4D97-AF65-F5344CB8AC3E}">
        <p14:creationId xmlns:p14="http://schemas.microsoft.com/office/powerpoint/2010/main" val="124760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95518"/>
            <a:ext cx="7680556" cy="400110"/>
          </a:xfrm>
          <a:prstGeom prst="rect">
            <a:avLst/>
          </a:prstGeom>
          <a:noFill/>
        </p:spPr>
        <p:txBody>
          <a:bodyPr wrap="square" rtlCol="0">
            <a:spAutoFit/>
          </a:bodyPr>
          <a:lstStyle/>
          <a:p>
            <a:pPr algn="ctr"/>
            <a:r>
              <a:rPr lang="en-GB" sz="2000" i="1" dirty="0"/>
              <a:t>But how do we model this dispersal?</a:t>
            </a:r>
          </a:p>
        </p:txBody>
      </p:sp>
    </p:spTree>
    <p:extLst>
      <p:ext uri="{BB962C8B-B14F-4D97-AF65-F5344CB8AC3E}">
        <p14:creationId xmlns:p14="http://schemas.microsoft.com/office/powerpoint/2010/main" val="25104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209288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can quantify dispersal reasonably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77D892C-B8C3-4021-8697-961E3E5825F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How will climate change be incorporated into dispersal models?</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236481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2123658"/>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Tree>
    <p:extLst>
      <p:ext uri="{BB962C8B-B14F-4D97-AF65-F5344CB8AC3E}">
        <p14:creationId xmlns:p14="http://schemas.microsoft.com/office/powerpoint/2010/main" val="6554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5170646"/>
          </a:xfrm>
          <a:prstGeom prst="rect">
            <a:avLst/>
          </a:prstGeom>
          <a:noFill/>
        </p:spPr>
        <p:txBody>
          <a:bodyPr wrap="square" rtlCol="0">
            <a:spAutoFit/>
          </a:bodyPr>
          <a:lstStyle/>
          <a:p>
            <a:r>
              <a:rPr lang="en-GB" sz="2200" i="1" dirty="0"/>
              <a:t>How will climate change be incorporated into dispersal models?</a:t>
            </a:r>
          </a:p>
          <a:p>
            <a:endParaRPr lang="en-GB" sz="2200" i="1" dirty="0"/>
          </a:p>
          <a:p>
            <a:r>
              <a:rPr lang="en-GB" sz="2200" dirty="0"/>
              <a:t>We use a field experiment to examine the effects of warming on flower head height, a key determinant of dispersal distance.</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the individuals were grown in a fibreglass open-top chamber. 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 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66" name="Rectangle 65">
            <a:extLst>
              <a:ext uri="{FF2B5EF4-FFF2-40B4-BE49-F238E27FC236}">
                <a16:creationId xmlns:a16="http://schemas.microsoft.com/office/drawing/2014/main" id="{6ADB5CD6-886C-43B8-9E89-F1781E6DE8E2}"/>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F0364C3D-4B89-4147-B018-06EDA48E53D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Tree>
    <p:extLst>
      <p:ext uri="{BB962C8B-B14F-4D97-AF65-F5344CB8AC3E}">
        <p14:creationId xmlns:p14="http://schemas.microsoft.com/office/powerpoint/2010/main" val="25708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3139321"/>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plant height and shifts dispersal kernels to the right. 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other release heights?</a:t>
            </a:r>
          </a:p>
        </p:txBody>
      </p:sp>
    </p:spTree>
    <p:extLst>
      <p:ext uri="{BB962C8B-B14F-4D97-AF65-F5344CB8AC3E}">
        <p14:creationId xmlns:p14="http://schemas.microsoft.com/office/powerpoint/2010/main" val="87978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8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D2D3C4A-2CB0-4BFC-9F7C-EEF199D6BDD7}"/>
              </a:ext>
            </a:extLst>
          </p:cNvPr>
          <p:cNvCxnSpPr>
            <a:cxnSpLocks/>
          </p:cNvCxnSpPr>
          <p:nvPr/>
        </p:nvCxnSpPr>
        <p:spPr>
          <a:xfrm>
            <a:off x="2019845" y="3776472"/>
            <a:ext cx="8724" cy="19959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4194CD-63C4-4453-AD45-CDDEDDD610C8}"/>
              </a:ext>
            </a:extLst>
          </p:cNvPr>
          <p:cNvCxnSpPr>
            <a:cxnSpLocks/>
          </p:cNvCxnSpPr>
          <p:nvPr/>
        </p:nvCxnSpPr>
        <p:spPr>
          <a:xfrm>
            <a:off x="2664001" y="3867912"/>
            <a:ext cx="11164" cy="19044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head)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863356" y="4981753"/>
                <a:ext cx="4646034"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𝑑𝐻</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6" y="4981753"/>
                <a:ext cx="4646034" cy="1141851"/>
              </a:xfrm>
              <a:prstGeom prst="rect">
                <a:avLst/>
              </a:prstGeom>
              <a:blipFill>
                <a:blip r:embed="rId2"/>
                <a:stretch>
                  <a:fillRect/>
                </a:stretch>
              </a:blipFill>
            </p:spPr>
            <p:txBody>
              <a:bodyPr/>
              <a:lstStyle/>
              <a:p>
                <a:r>
                  <a:rPr lang="en-GB">
                    <a:noFill/>
                  </a:rPr>
                  <a:t> </a:t>
                </a:r>
              </a:p>
            </p:txBody>
          </p:sp>
        </mc:Fallback>
      </mc:AlternateContent>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CEA2AB-88D5-4532-BC12-7A8B6BC8BD8A}"/>
              </a:ext>
            </a:extLst>
          </p:cNvPr>
          <p:cNvCxnSpPr>
            <a:cxnSpLocks/>
          </p:cNvCxnSpPr>
          <p:nvPr/>
        </p:nvCxnSpPr>
        <p:spPr>
          <a:xfrm>
            <a:off x="2019845" y="3776472"/>
            <a:ext cx="8724" cy="19959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EED668F-5F89-4AFC-9888-41C35F1BAD44}"/>
              </a:ext>
            </a:extLst>
          </p:cNvPr>
          <p:cNvCxnSpPr>
            <a:cxnSpLocks/>
          </p:cNvCxnSpPr>
          <p:nvPr/>
        </p:nvCxnSpPr>
        <p:spPr>
          <a:xfrm>
            <a:off x="2664001" y="3867912"/>
            <a:ext cx="11164" cy="19044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projected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7248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projected dispersal distances over the distribution of flower head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projected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2354491"/>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2354491"/>
              </a:xfrm>
              <a:prstGeom prst="rect">
                <a:avLst/>
              </a:prstGeom>
              <a:blipFill>
                <a:blip r:embed="rId3"/>
                <a:stretch>
                  <a:fillRect l="-1563" t="-1813" b="-414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41584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429BA3F9-C087-4EF4-9DB7-A216490AF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head height distribution…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4E3A7F4-9470-40E0-ABE6-15CF74B03E0B}"/>
                  </a:ext>
                </a:extLst>
              </p:cNvPr>
              <p:cNvSpPr txBox="1"/>
              <p:nvPr/>
            </p:nvSpPr>
            <p:spPr>
              <a:xfrm>
                <a:off x="7135925" y="1874971"/>
                <a:ext cx="4683873" cy="3970318"/>
              </a:xfrm>
              <a:prstGeom prst="rect">
                <a:avLst/>
              </a:prstGeom>
              <a:noFill/>
            </p:spPr>
            <p:txBody>
              <a:bodyPr wrap="square" rtlCol="0">
                <a:spAutoFit/>
              </a:bodyPr>
              <a:lstStyle/>
              <a:p>
                <a:r>
                  <a:rPr lang="en-GB" sz="2100" dirty="0"/>
                  <a:t>Warming increased mean </a:t>
                </a:r>
                <a:r>
                  <a:rPr lang="en-GB" sz="2100" i="1" dirty="0"/>
                  <a:t>C. nutans </a:t>
                </a:r>
                <a:r>
                  <a:rPr lang="en-GB" sz="2100" dirty="0"/>
                  <a:t>flower head height by 13.5 ± 3.7 cm, or 14.2%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=1402</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Warming increased mean </a:t>
                </a:r>
                <a:r>
                  <a:rPr lang="en-GB" sz="2100" i="1" dirty="0"/>
                  <a:t>C. </a:t>
                </a:r>
                <a:r>
                  <a:rPr lang="en-GB" sz="2100" i="1" dirty="0" err="1"/>
                  <a:t>acanthoides</a:t>
                </a:r>
                <a:r>
                  <a:rPr lang="en-GB" sz="2100" i="1" dirty="0"/>
                  <a:t> </a:t>
                </a:r>
                <a:r>
                  <a:rPr lang="en-GB" sz="2100" dirty="0"/>
                  <a:t>flower head height by 26.0 ± 3.5 cm, or 33.1% (GLM, </a:t>
                </a:r>
                <a14:m>
                  <m:oMath xmlns:m="http://schemas.openxmlformats.org/officeDocument/2006/math">
                    <m:r>
                      <a:rPr lang="en-GB" sz="2100" i="1" dirty="0" smtClean="0">
                        <a:latin typeface="Cambria Math" panose="02040503050406030204" pitchFamily="18" charset="0"/>
                      </a:rPr>
                      <m:t>𝑛</m:t>
                    </m:r>
                    <m:r>
                      <a:rPr lang="en-GB" sz="2100" i="1" dirty="0" smtClean="0">
                        <a:latin typeface="Cambria Math" panose="02040503050406030204" pitchFamily="18" charset="0"/>
                      </a:rPr>
                      <m:t>=1519</m:t>
                    </m:r>
                  </m:oMath>
                </a14:m>
                <a:r>
                  <a:rPr lang="en-GB" sz="2100" dirty="0"/>
                  <a: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Warmed and </a:t>
                </a:r>
                <a:r>
                  <a:rPr lang="en-GB" sz="2100" dirty="0" err="1"/>
                  <a:t>unwarmed</a:t>
                </a:r>
                <a:r>
                  <a:rPr lang="en-GB" sz="2100" dirty="0"/>
                  <a:t> </a:t>
                </a:r>
                <a:r>
                  <a:rPr lang="en-GB" sz="2100" i="1" dirty="0"/>
                  <a:t>C. nutans </a:t>
                </a:r>
                <a:r>
                  <a:rPr lang="en-GB" sz="2100" dirty="0"/>
                  <a:t>have different head height distributions,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21" name="TextBox 20">
                <a:extLst>
                  <a:ext uri="{FF2B5EF4-FFF2-40B4-BE49-F238E27FC236}">
                    <a16:creationId xmlns:a16="http://schemas.microsoft.com/office/drawing/2014/main" id="{F4E3A7F4-9470-40E0-ABE6-15CF74B03E0B}"/>
                  </a:ext>
                </a:extLst>
              </p:cNvPr>
              <p:cNvSpPr txBox="1">
                <a:spLocks noRot="1" noChangeAspect="1" noMove="1" noResize="1" noEditPoints="1" noAdjustHandles="1" noChangeArrowheads="1" noChangeShapeType="1" noTextEdit="1"/>
              </p:cNvSpPr>
              <p:nvPr/>
            </p:nvSpPr>
            <p:spPr>
              <a:xfrm>
                <a:off x="7135925" y="1874971"/>
                <a:ext cx="4683873" cy="3970318"/>
              </a:xfrm>
              <a:prstGeom prst="rect">
                <a:avLst/>
              </a:prstGeom>
              <a:blipFill>
                <a:blip r:embed="rId3"/>
                <a:stretch>
                  <a:fillRect l="-1563" t="-1075" b="-2151"/>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DEF13D2E-1CC5-4160-924C-405C917FE52C}"/>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determine if distributions are distinct</a:t>
            </a:r>
          </a:p>
        </p:txBody>
      </p:sp>
    </p:spTree>
    <p:extLst>
      <p:ext uri="{BB962C8B-B14F-4D97-AF65-F5344CB8AC3E}">
        <p14:creationId xmlns:p14="http://schemas.microsoft.com/office/powerpoint/2010/main" val="131042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projected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1384995"/>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p:txBody>
          </p:sp>
        </mc:Choice>
        <mc:Fallback xmlns="">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1384995"/>
              </a:xfrm>
              <a:prstGeom prst="rect">
                <a:avLst/>
              </a:prstGeom>
              <a:blipFill>
                <a:blip r:embed="rId3"/>
                <a:stretch>
                  <a:fillRect l="-1563" t="-3084" r="-1823" b="-7930"/>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327203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descr="Chart, line chart&#10;&#10;Description automatically generated">
            <a:extLst>
              <a:ext uri="{FF2B5EF4-FFF2-40B4-BE49-F238E27FC236}">
                <a16:creationId xmlns:a16="http://schemas.microsoft.com/office/drawing/2014/main" id="{737DA8CD-CF85-465C-94C9-D732C5B54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F798B1-FFBE-43AC-B9AF-E1E08EFB4D35}"/>
                  </a:ext>
                </a:extLst>
              </p:cNvPr>
              <p:cNvSpPr txBox="1"/>
              <p:nvPr/>
            </p:nvSpPr>
            <p:spPr>
              <a:xfrm>
                <a:off x="7135925" y="1874971"/>
                <a:ext cx="4683873" cy="3000821"/>
              </a:xfrm>
              <a:prstGeom prst="rect">
                <a:avLst/>
              </a:prstGeom>
              <a:noFill/>
            </p:spPr>
            <p:txBody>
              <a:bodyPr wrap="square" rtlCol="0">
                <a:spAutoFit/>
              </a:bodyPr>
              <a:lstStyle/>
              <a:p>
                <a:r>
                  <a:rPr lang="en-GB" sz="2100" dirty="0"/>
                  <a:t>Warmed and </a:t>
                </a:r>
                <a:r>
                  <a:rPr lang="en-GB" sz="2100" dirty="0" err="1"/>
                  <a:t>unwarmed</a:t>
                </a:r>
                <a:r>
                  <a:rPr lang="en-GB" sz="2100" dirty="0"/>
                  <a:t> </a:t>
                </a:r>
                <a:r>
                  <a:rPr lang="en-GB" sz="2100" i="1" dirty="0"/>
                  <a:t>C. nutans </a:t>
                </a:r>
                <a:r>
                  <a:rPr lang="en-GB" sz="2100" dirty="0"/>
                  <a:t>have different dispersal kernels, as do warmed and </a:t>
                </a:r>
                <a:r>
                  <a:rPr lang="en-GB" sz="2100" dirty="0" err="1"/>
                  <a:t>unwarmed</a:t>
                </a:r>
                <a:r>
                  <a:rPr lang="en-GB" sz="2100" dirty="0"/>
                  <a:t> </a:t>
                </a:r>
                <a:r>
                  <a:rPr lang="en-GB" sz="2100" i="1" dirty="0"/>
                  <a:t>C. </a:t>
                </a:r>
                <a:r>
                  <a:rPr lang="en-GB" sz="2100" i="1" dirty="0" err="1"/>
                  <a:t>acanthoides</a:t>
                </a:r>
                <a:r>
                  <a:rPr lang="en-GB" sz="2100" i="1" dirty="0"/>
                  <a:t> </a:t>
                </a:r>
                <a:r>
                  <a:rPr lang="en-GB" sz="2100" dirty="0"/>
                  <a:t>(K-S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Differences between the kernel tails may appear small, but are actually very important and can have significant impacts…</a:t>
                </a:r>
              </a:p>
            </p:txBody>
          </p:sp>
        </mc:Choice>
        <mc:Fallback xmlns="">
          <p:sp>
            <p:nvSpPr>
              <p:cNvPr id="19" name="TextBox 18">
                <a:extLst>
                  <a:ext uri="{FF2B5EF4-FFF2-40B4-BE49-F238E27FC236}">
                    <a16:creationId xmlns:a16="http://schemas.microsoft.com/office/drawing/2014/main" id="{F4F798B1-FFBE-43AC-B9AF-E1E08EFB4D35}"/>
                  </a:ext>
                </a:extLst>
              </p:cNvPr>
              <p:cNvSpPr txBox="1">
                <a:spLocks noRot="1" noChangeAspect="1" noMove="1" noResize="1" noEditPoints="1" noAdjustHandles="1" noChangeArrowheads="1" noChangeShapeType="1" noTextEdit="1"/>
              </p:cNvSpPr>
              <p:nvPr/>
            </p:nvSpPr>
            <p:spPr>
              <a:xfrm>
                <a:off x="7135925" y="1874971"/>
                <a:ext cx="4683873" cy="3000821"/>
              </a:xfrm>
              <a:prstGeom prst="rect">
                <a:avLst/>
              </a:prstGeom>
              <a:blipFill>
                <a:blip r:embed="rId3"/>
                <a:stretch>
                  <a:fillRect l="-1563" t="-1423" r="-1823" b="-3049"/>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14E7AB95-28F1-4A2F-94F1-432817D9304F}"/>
              </a:ext>
            </a:extLst>
          </p:cNvPr>
          <p:cNvSpPr txBox="1"/>
          <p:nvPr/>
        </p:nvSpPr>
        <p:spPr>
          <a:xfrm>
            <a:off x="991894" y="1768647"/>
            <a:ext cx="5646650" cy="2308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p:spTree>
    <p:extLst>
      <p:ext uri="{BB962C8B-B14F-4D97-AF65-F5344CB8AC3E}">
        <p14:creationId xmlns:p14="http://schemas.microsoft.com/office/powerpoint/2010/main" val="1819858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2031325"/>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notably with increasing dispersal distance.</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247775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descr="Chart&#10;&#10;Description automatically generated with medium confidence">
            <a:extLst>
              <a:ext uri="{FF2B5EF4-FFF2-40B4-BE49-F238E27FC236}">
                <a16:creationId xmlns:a16="http://schemas.microsoft.com/office/drawing/2014/main" id="{C01CB6A5-8BD6-4514-80C0-3EFCE7436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relative probability of dispersed seeds exceeding a given distance…</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74971"/>
            <a:ext cx="4683873" cy="3000821"/>
          </a:xfrm>
          <a:prstGeom prst="rect">
            <a:avLst/>
          </a:prstGeom>
          <a:noFill/>
        </p:spPr>
        <p:txBody>
          <a:bodyPr wrap="square" rtlCol="0">
            <a:spAutoFit/>
          </a:bodyPr>
          <a:lstStyle/>
          <a:p>
            <a:r>
              <a:rPr lang="en-GB" sz="2100" dirty="0"/>
              <a:t>For both </a:t>
            </a:r>
            <a:r>
              <a:rPr lang="en-GB" sz="2100" i="1" dirty="0"/>
              <a:t>C. nutans</a:t>
            </a:r>
            <a:r>
              <a:rPr lang="en-GB" sz="2100" dirty="0"/>
              <a:t> and </a:t>
            </a:r>
            <a:r>
              <a:rPr lang="en-GB" sz="2100" i="1" dirty="0"/>
              <a:t>C. </a:t>
            </a:r>
            <a:r>
              <a:rPr lang="en-GB" sz="2100" i="1" dirty="0" err="1"/>
              <a:t>acanthoides</a:t>
            </a:r>
            <a:r>
              <a:rPr lang="en-GB" sz="2100" dirty="0"/>
              <a:t>, the relative chance of a propagule exceeding a given distance when originating from a warmed plant rather than an </a:t>
            </a:r>
            <a:r>
              <a:rPr lang="en-GB" sz="2100" dirty="0" err="1"/>
              <a:t>unwarmed</a:t>
            </a:r>
            <a:r>
              <a:rPr lang="en-GB" sz="2100" dirty="0"/>
              <a:t> one increases notably with increasing dispersal distance.</a:t>
            </a:r>
          </a:p>
          <a:p>
            <a:endParaRPr lang="en-GB" sz="2100" dirty="0"/>
          </a:p>
          <a:p>
            <a:r>
              <a:rPr lang="en-GB" sz="2100" dirty="0"/>
              <a:t>Uncertainty in this risk ratio becomes high at longer dispersal distances.</a:t>
            </a:r>
          </a:p>
        </p:txBody>
      </p:sp>
      <p:sp>
        <p:nvSpPr>
          <p:cNvPr id="64" name="TextBox 63">
            <a:extLst>
              <a:ext uri="{FF2B5EF4-FFF2-40B4-BE49-F238E27FC236}">
                <a16:creationId xmlns:a16="http://schemas.microsoft.com/office/drawing/2014/main" id="{AFB371BF-59A9-4436-9241-983810C48AA5}"/>
              </a:ext>
            </a:extLst>
          </p:cNvPr>
          <p:cNvSpPr txBox="1"/>
          <p:nvPr/>
        </p:nvSpPr>
        <p:spPr>
          <a:xfrm>
            <a:off x="991894" y="1768843"/>
            <a:ext cx="5113249" cy="230832"/>
          </a:xfrm>
          <a:prstGeom prst="rect">
            <a:avLst/>
          </a:prstGeom>
          <a:noFill/>
        </p:spPr>
        <p:txBody>
          <a:bodyPr wrap="square" rtlCol="0">
            <a:spAutoFit/>
          </a:bodyPr>
          <a:lstStyle/>
          <a:p>
            <a:r>
              <a:rPr lang="en-GB" sz="900" i="1" dirty="0"/>
              <a:t>*Bands represent 95% bootstrap interval</a:t>
            </a:r>
          </a:p>
        </p:txBody>
      </p:sp>
    </p:spTree>
    <p:extLst>
      <p:ext uri="{BB962C8B-B14F-4D97-AF65-F5344CB8AC3E}">
        <p14:creationId xmlns:p14="http://schemas.microsoft.com/office/powerpoint/2010/main" val="1358435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head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projected dispersal distances over the distribution of flower head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projected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2739211"/>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endParaRPr lang="en-GB" sz="2200" dirty="0"/>
              </a:p>
            </p:txBody>
          </p:sp>
        </mc:Choice>
        <mc:Fallback xmlns="">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2739211"/>
              </a:xfrm>
              <a:prstGeom prst="rect">
                <a:avLst/>
              </a:prstGeom>
              <a:blipFill>
                <a:blip r:embed="rId3"/>
                <a:stretch>
                  <a:fillRect l="-1229" t="-1333" r="-756" b="-3556"/>
                </a:stretch>
              </a:blipFill>
            </p:spPr>
            <p:txBody>
              <a:bodyPr/>
              <a:lstStyle/>
              <a:p>
                <a:r>
                  <a:rPr lang="en-GB">
                    <a:noFill/>
                  </a:rPr>
                  <a:t> </a:t>
                </a:r>
              </a:p>
            </p:txBody>
          </p:sp>
        </mc:Fallback>
      </mc:AlternateContent>
    </p:spTree>
    <p:extLst>
      <p:ext uri="{BB962C8B-B14F-4D97-AF65-F5344CB8AC3E}">
        <p14:creationId xmlns:p14="http://schemas.microsoft.com/office/powerpoint/2010/main" val="38683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170D0393-8958-440D-ADDB-285F9C4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4" y="900650"/>
            <a:ext cx="3981753" cy="5476116"/>
          </a:xfrm>
          <a:prstGeom prst="rect">
            <a:avLst/>
          </a:prstGeom>
        </p:spPr>
      </p:pic>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350CEAE-696D-46EE-97DB-D720CF37CCBF}"/>
              </a:ext>
            </a:extLst>
          </p:cNvPr>
          <p:cNvSpPr txBox="1"/>
          <p:nvPr/>
        </p:nvSpPr>
        <p:spPr>
          <a:xfrm>
            <a:off x="856957" y="688552"/>
            <a:ext cx="3806482" cy="369332"/>
          </a:xfrm>
          <a:prstGeom prst="rect">
            <a:avLst/>
          </a:prstGeom>
          <a:noFill/>
        </p:spPr>
        <p:txBody>
          <a:bodyPr wrap="square" rtlCol="0">
            <a:spAutoFit/>
          </a:bodyPr>
          <a:lstStyle/>
          <a:p>
            <a:r>
              <a:rPr lang="en-GB" sz="900" i="1" dirty="0"/>
              <a:t>*Bands represent 95% bootstrap interval; Kolmogorov-Smirnov test used to test whether distributions are distinct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E97EEC7-9D6B-49D8-9EE2-8E40D990A367}"/>
                  </a:ext>
                </a:extLst>
              </p:cNvPr>
              <p:cNvSpPr txBox="1"/>
              <p:nvPr/>
            </p:nvSpPr>
            <p:spPr>
              <a:xfrm>
                <a:off x="5257800" y="904553"/>
                <a:ext cx="6452754" cy="4047262"/>
              </a:xfrm>
              <a:prstGeom prst="rect">
                <a:avLst/>
              </a:prstGeom>
              <a:noFill/>
            </p:spPr>
            <p:txBody>
              <a:bodyPr wrap="square" rtlCol="0">
                <a:spAutoFit/>
              </a:bodyPr>
              <a:lstStyle/>
              <a:p>
                <a:r>
                  <a:rPr lang="en-GB" sz="2200" b="1" i="1" dirty="0"/>
                  <a:t>Using the flower head height distribution instead of maximum flower head height results in a different dispersal kernel…</a:t>
                </a:r>
              </a:p>
              <a:p>
                <a:endParaRPr lang="en-GB" sz="2200" i="1" dirty="0"/>
              </a:p>
              <a:p>
                <a:r>
                  <a:rPr lang="en-GB" sz="2100" dirty="0"/>
                  <a:t>For each combination of species and warming treatment, dispersal kernels using the height distribution of flower heads were different than those using only the maximum flower head height (K-S test, </a:t>
                </a:r>
                <a14:m>
                  <m:oMath xmlns:m="http://schemas.openxmlformats.org/officeDocument/2006/math">
                    <m:r>
                      <a:rPr lang="en-GB" sz="2100" i="1" dirty="0" smtClean="0">
                        <a:latin typeface="Cambria Math" panose="02040503050406030204" pitchFamily="18" charset="0"/>
                      </a:rPr>
                      <m:t>𝑝</m:t>
                    </m:r>
                    <m:r>
                      <a:rPr lang="en-GB" sz="2100" i="1" dirty="0" smtClean="0">
                        <a:latin typeface="Cambria Math" panose="02040503050406030204" pitchFamily="18" charset="0"/>
                      </a:rPr>
                      <m:t>&lt;0.001</m:t>
                    </m:r>
                  </m:oMath>
                </a14:m>
                <a:r>
                  <a:rPr lang="en-GB" sz="2100" dirty="0"/>
                  <a:t>).</a:t>
                </a:r>
              </a:p>
              <a:p>
                <a:endParaRPr lang="en-GB" sz="2100" dirty="0"/>
              </a:p>
              <a:p>
                <a:r>
                  <a:rPr lang="en-GB" sz="2100" dirty="0"/>
                  <a:t>Again, differences between the kernel tails may appear small but are actually more noteworthy than they seem.</a:t>
                </a:r>
              </a:p>
              <a:p>
                <a:endParaRPr lang="en-GB" sz="2200" dirty="0"/>
              </a:p>
            </p:txBody>
          </p:sp>
        </mc:Choice>
        <mc:Fallback xmlns="">
          <p:sp>
            <p:nvSpPr>
              <p:cNvPr id="72" name="TextBox 71">
                <a:extLst>
                  <a:ext uri="{FF2B5EF4-FFF2-40B4-BE49-F238E27FC236}">
                    <a16:creationId xmlns:a16="http://schemas.microsoft.com/office/drawing/2014/main" id="{5E97EEC7-9D6B-49D8-9EE2-8E40D990A367}"/>
                  </a:ext>
                </a:extLst>
              </p:cNvPr>
              <p:cNvSpPr txBox="1">
                <a:spLocks noRot="1" noChangeAspect="1" noMove="1" noResize="1" noEditPoints="1" noAdjustHandles="1" noChangeArrowheads="1" noChangeShapeType="1" noTextEdit="1"/>
              </p:cNvSpPr>
              <p:nvPr/>
            </p:nvSpPr>
            <p:spPr>
              <a:xfrm>
                <a:off x="5257800" y="904553"/>
                <a:ext cx="6452754" cy="4047262"/>
              </a:xfrm>
              <a:prstGeom prst="rect">
                <a:avLst/>
              </a:prstGeom>
              <a:blipFill>
                <a:blip r:embed="rId3"/>
                <a:stretch>
                  <a:fillRect l="-1229" t="-904" r="-756"/>
                </a:stretch>
              </a:blipFill>
            </p:spPr>
            <p:txBody>
              <a:bodyPr/>
              <a:lstStyle/>
              <a:p>
                <a:r>
                  <a:rPr lang="en-GB">
                    <a:noFill/>
                  </a:rPr>
                  <a:t> </a:t>
                </a:r>
              </a:p>
            </p:txBody>
          </p:sp>
        </mc:Fallback>
      </mc:AlternateContent>
    </p:spTree>
    <p:extLst>
      <p:ext uri="{BB962C8B-B14F-4D97-AF65-F5344CB8AC3E}">
        <p14:creationId xmlns:p14="http://schemas.microsoft.com/office/powerpoint/2010/main" val="46651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3400931"/>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p:txBody>
      </p:sp>
    </p:spTree>
    <p:extLst>
      <p:ext uri="{BB962C8B-B14F-4D97-AF65-F5344CB8AC3E}">
        <p14:creationId xmlns:p14="http://schemas.microsoft.com/office/powerpoint/2010/main" val="128566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Graphical user interface, diagram&#10;&#10;Description automatically generated">
            <a:extLst>
              <a:ext uri="{FF2B5EF4-FFF2-40B4-BE49-F238E27FC236}">
                <a16:creationId xmlns:a16="http://schemas.microsoft.com/office/drawing/2014/main" id="{FA5B088F-7CDD-4F51-ABC3-36C54BB1D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9" y="900650"/>
            <a:ext cx="3981378" cy="5475600"/>
          </a:xfrm>
          <a:prstGeom prst="rect">
            <a:avLst/>
          </a:prstGeom>
        </p:spPr>
      </p:pic>
      <p:sp>
        <p:nvSpPr>
          <p:cNvPr id="66" name="TextBox 65">
            <a:extLst>
              <a:ext uri="{FF2B5EF4-FFF2-40B4-BE49-F238E27FC236}">
                <a16:creationId xmlns:a16="http://schemas.microsoft.com/office/drawing/2014/main" id="{3A916123-E784-40ED-8F07-F8F4C117DCE0}"/>
              </a:ext>
            </a:extLst>
          </p:cNvPr>
          <p:cNvSpPr txBox="1"/>
          <p:nvPr/>
        </p:nvSpPr>
        <p:spPr>
          <a:xfrm>
            <a:off x="856957" y="825712"/>
            <a:ext cx="3806482" cy="230832"/>
          </a:xfrm>
          <a:prstGeom prst="rect">
            <a:avLst/>
          </a:prstGeom>
          <a:noFill/>
        </p:spPr>
        <p:txBody>
          <a:bodyPr wrap="square" rtlCol="0">
            <a:spAutoFit/>
          </a:bodyPr>
          <a:lstStyle/>
          <a:p>
            <a:r>
              <a:rPr lang="en-GB" sz="900" i="1" dirty="0"/>
              <a:t>*Bands represent 95% bootstrap interval</a:t>
            </a:r>
          </a:p>
        </p:txBody>
      </p:sp>
      <p:sp>
        <p:nvSpPr>
          <p:cNvPr id="60" name="TextBox 59">
            <a:extLst>
              <a:ext uri="{FF2B5EF4-FFF2-40B4-BE49-F238E27FC236}">
                <a16:creationId xmlns:a16="http://schemas.microsoft.com/office/drawing/2014/main" id="{FD35B05B-83BF-4042-8DFC-DD88C07A228F}"/>
              </a:ext>
            </a:extLst>
          </p:cNvPr>
          <p:cNvSpPr txBox="1"/>
          <p:nvPr/>
        </p:nvSpPr>
        <p:spPr>
          <a:xfrm>
            <a:off x="5257800" y="904553"/>
            <a:ext cx="6452754" cy="4370427"/>
          </a:xfrm>
          <a:prstGeom prst="rect">
            <a:avLst/>
          </a:prstGeom>
          <a:noFill/>
        </p:spPr>
        <p:txBody>
          <a:bodyPr wrap="square" rtlCol="0">
            <a:spAutoFit/>
          </a:bodyPr>
          <a:lstStyle/>
          <a:p>
            <a:r>
              <a:rPr lang="en-GB" sz="2200" b="1" i="1" dirty="0"/>
              <a:t>Using the maximum flower head height rather than the flower head height distribution increases the relative probability of dispersed seeds exceeding a given distance…</a:t>
            </a:r>
          </a:p>
          <a:p>
            <a:endParaRPr lang="en-GB" sz="2200" dirty="0"/>
          </a:p>
          <a:p>
            <a:r>
              <a:rPr lang="en-GB" sz="2100" dirty="0"/>
              <a:t>For each combination of species and warming treatment, the relative chance of a propagule exceeding a given distance when using maximum flower head height rather than the flower head height distribution increases with increasing dispersal distance.</a:t>
            </a:r>
          </a:p>
          <a:p>
            <a:endParaRPr lang="en-GB" sz="2100" dirty="0"/>
          </a:p>
          <a:p>
            <a:r>
              <a:rPr lang="en-GB" sz="2100" dirty="0"/>
              <a:t>Again, uncertainty in this risk ratio becomes high at longer dispersal distances.</a:t>
            </a:r>
          </a:p>
        </p:txBody>
      </p:sp>
    </p:spTree>
    <p:extLst>
      <p:ext uri="{BB962C8B-B14F-4D97-AF65-F5344CB8AC3E}">
        <p14:creationId xmlns:p14="http://schemas.microsoft.com/office/powerpoint/2010/main" val="1562210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6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2123658"/>
          </a:xfrm>
          <a:prstGeom prst="rect">
            <a:avLst/>
          </a:prstGeom>
          <a:noFill/>
        </p:spPr>
        <p:txBody>
          <a:bodyPr wrap="square" rtlCol="0">
            <a:spAutoFit/>
          </a:bodyPr>
          <a:lstStyle/>
          <a:p>
            <a:r>
              <a:rPr lang="en-GB" sz="2100" dirty="0"/>
              <a:t>This is the first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58" name="Picture 57" descr="Chart, line chart&#10;&#10;Description automatically generated">
            <a:extLst>
              <a:ext uri="{FF2B5EF4-FFF2-40B4-BE49-F238E27FC236}">
                <a16:creationId xmlns:a16="http://schemas.microsoft.com/office/drawing/2014/main" id="{53E1B9D2-7BAF-4CBE-80EF-488AA9D5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spTree>
    <p:extLst>
      <p:ext uri="{BB962C8B-B14F-4D97-AF65-F5344CB8AC3E}">
        <p14:creationId xmlns:p14="http://schemas.microsoft.com/office/powerpoint/2010/main" val="171209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65827"/>
            <a:ext cx="4683873" cy="3662541"/>
          </a:xfrm>
          <a:prstGeom prst="rect">
            <a:avLst/>
          </a:prstGeom>
          <a:noFill/>
        </p:spPr>
        <p:txBody>
          <a:bodyPr wrap="square" rtlCol="0">
            <a:spAutoFit/>
          </a:bodyPr>
          <a:lstStyle/>
          <a:p>
            <a:r>
              <a:rPr lang="en-GB" sz="2100" dirty="0"/>
              <a:t>This is the first study to examine the distributions of seed release heights over the entire plant for </a:t>
            </a:r>
            <a:r>
              <a:rPr lang="en-GB" sz="2100" i="1" dirty="0"/>
              <a:t>C. nutans</a:t>
            </a:r>
            <a:r>
              <a:rPr lang="en-GB" sz="2100" dirty="0"/>
              <a:t> and </a:t>
            </a:r>
            <a:r>
              <a:rPr lang="en-GB" sz="2100" i="1" dirty="0"/>
              <a:t>C. </a:t>
            </a:r>
            <a:r>
              <a:rPr lang="en-GB" sz="2100" i="1" dirty="0" err="1"/>
              <a:t>acanthoides</a:t>
            </a:r>
            <a:r>
              <a:rPr lang="en-GB" sz="2100" i="1" dirty="0"/>
              <a:t>, </a:t>
            </a:r>
            <a:r>
              <a:rPr lang="en-GB" sz="2100" dirty="0"/>
              <a:t>and how warming affects those distributions.</a:t>
            </a:r>
          </a:p>
          <a:p>
            <a:endParaRPr lang="en-GB" sz="2100" dirty="0"/>
          </a:p>
          <a:p>
            <a:r>
              <a:rPr lang="en-GB" sz="2100" dirty="0"/>
              <a:t>Our results show that warming shifts both distributions to the right, increasing seed release heights (and mean seed release height).</a:t>
            </a:r>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pic>
        <p:nvPicPr>
          <p:cNvPr id="64" name="Picture 63" descr="Chart, line chart&#10;&#10;Description automatically generated">
            <a:extLst>
              <a:ext uri="{FF2B5EF4-FFF2-40B4-BE49-F238E27FC236}">
                <a16:creationId xmlns:a16="http://schemas.microsoft.com/office/drawing/2014/main" id="{05E33AF8-EE24-4DE1-BAEB-FE48A97B1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4250"/>
            <a:ext cx="6113874" cy="4204214"/>
          </a:xfrm>
          <a:prstGeom prst="rect">
            <a:avLst/>
          </a:prstGeom>
        </p:spPr>
      </p:pic>
      <p:cxnSp>
        <p:nvCxnSpPr>
          <p:cNvPr id="66" name="Straight Arrow Connector 65">
            <a:extLst>
              <a:ext uri="{FF2B5EF4-FFF2-40B4-BE49-F238E27FC236}">
                <a16:creationId xmlns:a16="http://schemas.microsoft.com/office/drawing/2014/main" id="{1ADEC6E6-9680-426D-A7D0-C0AC3FCCF999}"/>
              </a:ext>
            </a:extLst>
          </p:cNvPr>
          <p:cNvCxnSpPr>
            <a:cxnSpLocks/>
          </p:cNvCxnSpPr>
          <p:nvPr/>
        </p:nvCxnSpPr>
        <p:spPr>
          <a:xfrm>
            <a:off x="3283980" y="5307655"/>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29A46F-DAF9-4417-8417-204346478FF1}"/>
              </a:ext>
            </a:extLst>
          </p:cNvPr>
          <p:cNvCxnSpPr>
            <a:cxnSpLocks/>
          </p:cNvCxnSpPr>
          <p:nvPr/>
        </p:nvCxnSpPr>
        <p:spPr>
          <a:xfrm>
            <a:off x="3542411" y="3429000"/>
            <a:ext cx="5690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09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769441"/>
          </a:xfrm>
          <a:prstGeom prst="rect">
            <a:avLst/>
          </a:prstGeom>
          <a:noFill/>
        </p:spPr>
        <p:txBody>
          <a:bodyPr wrap="square" rtlCol="0">
            <a:spAutoFit/>
          </a:bodyPr>
          <a:lstStyle/>
          <a:p>
            <a:r>
              <a:rPr lang="en-GB" sz="2200" dirty="0"/>
              <a:t>As was seen in previous studies, warming changes the dispersal kernel.</a:t>
            </a:r>
          </a:p>
        </p:txBody>
      </p:sp>
      <p:pic>
        <p:nvPicPr>
          <p:cNvPr id="57" name="Picture 56" descr="Chart, line chart&#10;&#10;Description automatically generated">
            <a:extLst>
              <a:ext uri="{FF2B5EF4-FFF2-40B4-BE49-F238E27FC236}">
                <a16:creationId xmlns:a16="http://schemas.microsoft.com/office/drawing/2014/main" id="{19260DEE-D89E-49B6-94F1-44D8EEFD7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Tree>
    <p:extLst>
      <p:ext uri="{BB962C8B-B14F-4D97-AF65-F5344CB8AC3E}">
        <p14:creationId xmlns:p14="http://schemas.microsoft.com/office/powerpoint/2010/main" val="3267427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58" descr="Chart, line chart&#10;&#10;Description automatically generated">
            <a:extLst>
              <a:ext uri="{FF2B5EF4-FFF2-40B4-BE49-F238E27FC236}">
                <a16:creationId xmlns:a16="http://schemas.microsoft.com/office/drawing/2014/main" id="{45B0BA52-E612-43CC-BBFE-5A74A2BE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819"/>
            <a:ext cx="6114727" cy="4204800"/>
          </a:xfrm>
          <a:prstGeom prst="rect">
            <a:avLst/>
          </a:prstGeom>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sp>
        <p:nvSpPr>
          <p:cNvPr id="7" name="TextBox 6">
            <a:extLst>
              <a:ext uri="{FF2B5EF4-FFF2-40B4-BE49-F238E27FC236}">
                <a16:creationId xmlns:a16="http://schemas.microsoft.com/office/drawing/2014/main" id="{60CB6DA8-F564-43B4-AFFF-576906ABD4E5}"/>
              </a:ext>
            </a:extLst>
          </p:cNvPr>
          <p:cNvSpPr txBox="1"/>
          <p:nvPr/>
        </p:nvSpPr>
        <p:spPr>
          <a:xfrm>
            <a:off x="7135925" y="1865827"/>
            <a:ext cx="4683873" cy="3816429"/>
          </a:xfrm>
          <a:prstGeom prst="rect">
            <a:avLst/>
          </a:prstGeom>
          <a:noFill/>
        </p:spPr>
        <p:txBody>
          <a:bodyPr wrap="square" rtlCol="0">
            <a:spAutoFit/>
          </a:bodyPr>
          <a:lstStyle/>
          <a:p>
            <a:r>
              <a:rPr lang="en-GB" sz="2200" dirty="0"/>
              <a:t>As was seen in previous studies, warming changes the dispersal kernel.</a:t>
            </a:r>
          </a:p>
          <a:p>
            <a:endParaRPr lang="en-GB" sz="2200" dirty="0"/>
          </a:p>
          <a:p>
            <a:r>
              <a:rPr lang="en-GB" sz="2200" dirty="0"/>
              <a:t>Here, our results show that even when using the entire height distribution instead of the maximum height, warming shifts the dispersal kernel to the right and makes the tail larger…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1748912" y="3035210"/>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1748912" y="4905158"/>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91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1785104"/>
          </a:xfrm>
          <a:prstGeom prst="rect">
            <a:avLst/>
          </a:prstGeom>
          <a:noFill/>
        </p:spPr>
        <p:txBody>
          <a:bodyPr wrap="square" rtlCol="0">
            <a:spAutoFit/>
          </a:bodyPr>
          <a:lstStyle/>
          <a:p>
            <a:r>
              <a:rPr lang="en-GB" sz="2200" dirty="0"/>
              <a:t>Warming increases the probability of long-distance dispersal events. This increase becomes more pronounced when looking at longer distance dispersal thresholds…</a:t>
            </a:r>
          </a:p>
        </p:txBody>
      </p:sp>
      <p:pic>
        <p:nvPicPr>
          <p:cNvPr id="57" name="Picture 56" descr="Chart&#10;&#10;Description automatically generated with medium confidence">
            <a:extLst>
              <a:ext uri="{FF2B5EF4-FFF2-40B4-BE49-F238E27FC236}">
                <a16:creationId xmlns:a16="http://schemas.microsoft.com/office/drawing/2014/main" id="{26765BDD-393E-46A3-AFB1-D37EC5ADC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423185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sp>
        <p:nvSpPr>
          <p:cNvPr id="11" name="TextBox 10">
            <a:extLst>
              <a:ext uri="{FF2B5EF4-FFF2-40B4-BE49-F238E27FC236}">
                <a16:creationId xmlns:a16="http://schemas.microsoft.com/office/drawing/2014/main" id="{1C9BBD59-BB15-458C-9B8C-1368F92200D7}"/>
              </a:ext>
            </a:extLst>
          </p:cNvPr>
          <p:cNvSpPr txBox="1"/>
          <p:nvPr/>
        </p:nvSpPr>
        <p:spPr>
          <a:xfrm>
            <a:off x="7135925" y="1865827"/>
            <a:ext cx="4683873" cy="2800767"/>
          </a:xfrm>
          <a:prstGeom prst="rect">
            <a:avLst/>
          </a:prstGeom>
          <a:noFill/>
        </p:spPr>
        <p:txBody>
          <a:bodyPr wrap="square" rtlCol="0">
            <a:spAutoFit/>
          </a:bodyPr>
          <a:lstStyle/>
          <a:p>
            <a:r>
              <a:rPr lang="en-GB" sz="2200" dirty="0"/>
              <a:t>Warming increases the probability of long-distance dispersal events. This increase becomes more pronounced when looking at longer distance dispersal thresholds…</a:t>
            </a:r>
          </a:p>
          <a:p>
            <a:endParaRPr lang="en-GB" sz="2200" dirty="0"/>
          </a:p>
          <a:p>
            <a:r>
              <a:rPr lang="en-GB" sz="2200" dirty="0"/>
              <a:t>… but so does the uncertainty surrounding these events.</a:t>
            </a:r>
          </a:p>
        </p:txBody>
      </p:sp>
      <p:pic>
        <p:nvPicPr>
          <p:cNvPr id="57" name="Picture 56" descr="Chart&#10;&#10;Description automatically generated with medium confidence">
            <a:extLst>
              <a:ext uri="{FF2B5EF4-FFF2-40B4-BE49-F238E27FC236}">
                <a16:creationId xmlns:a16="http://schemas.microsoft.com/office/drawing/2014/main" id="{292151AD-C2C5-4D4C-A385-82BC64278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95" y="1792675"/>
            <a:ext cx="6114727" cy="4204800"/>
          </a:xfrm>
          <a:prstGeom prst="rect">
            <a:avLst/>
          </a:prstGeom>
        </p:spPr>
      </p:pic>
    </p:spTree>
    <p:extLst>
      <p:ext uri="{BB962C8B-B14F-4D97-AF65-F5344CB8AC3E}">
        <p14:creationId xmlns:p14="http://schemas.microsoft.com/office/powerpoint/2010/main" val="279707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162459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2800767"/>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frequency or magnitude of long-distance dispersal events may increase spread rates.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Tree>
    <p:extLst>
      <p:ext uri="{BB962C8B-B14F-4D97-AF65-F5344CB8AC3E}">
        <p14:creationId xmlns:p14="http://schemas.microsoft.com/office/powerpoint/2010/main" val="338409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799143"/>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Tree>
    <p:extLst>
      <p:ext uri="{BB962C8B-B14F-4D97-AF65-F5344CB8AC3E}">
        <p14:creationId xmlns:p14="http://schemas.microsoft.com/office/powerpoint/2010/main" val="1658131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041540"/>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 the live Q&amp;A</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923330"/>
          </a:xfrm>
          <a:prstGeom prst="rect">
            <a:avLst/>
          </a:prstGeom>
          <a:noFill/>
        </p:spPr>
        <p:txBody>
          <a:bodyPr wrap="square" rtlCol="0">
            <a:spAutoFit/>
          </a:bodyPr>
          <a:lstStyle/>
          <a:p>
            <a:r>
              <a:rPr lang="en-GB" i="1" dirty="0"/>
              <a:t>Many thanks to the Penn State ecology program for their support, as well to the Shea Lab for providing resources, guidance, and feedback!</a:t>
            </a:r>
          </a:p>
        </p:txBody>
      </p:sp>
      <p:pic>
        <p:nvPicPr>
          <p:cNvPr id="53" name="Picture 52" descr="Chart, line chart&#10;&#10;Description automatically generated">
            <a:extLst>
              <a:ext uri="{FF2B5EF4-FFF2-40B4-BE49-F238E27FC236}">
                <a16:creationId xmlns:a16="http://schemas.microsoft.com/office/drawing/2014/main" id="{DF596EBC-FAC7-4366-A3A5-428015F6F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972" y="3641331"/>
            <a:ext cx="3999581" cy="2750317"/>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3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3571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70894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23989</TotalTime>
  <Words>3588</Words>
  <Application>Microsoft Office PowerPoint</Application>
  <PresentationFormat>Widescreen</PresentationFormat>
  <Paragraphs>421</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393</cp:revision>
  <dcterms:created xsi:type="dcterms:W3CDTF">2019-10-27T14:37:40Z</dcterms:created>
  <dcterms:modified xsi:type="dcterms:W3CDTF">2021-07-02T22:46:36Z</dcterms:modified>
</cp:coreProperties>
</file>